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59" r:id="rId6"/>
    <p:sldId id="266" r:id="rId7"/>
    <p:sldId id="263" r:id="rId8"/>
    <p:sldId id="261" r:id="rId9"/>
    <p:sldId id="262" r:id="rId10"/>
    <p:sldId id="264" r:id="rId11"/>
    <p:sldId id="265" r:id="rId12"/>
    <p:sldId id="267" r:id="rId13"/>
    <p:sldId id="269" r:id="rId14"/>
    <p:sldId id="270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7" autoAdjust="0"/>
    <p:restoredTop sz="76358"/>
  </p:normalViewPr>
  <p:slideViewPr>
    <p:cSldViewPr snapToGrid="0" snapToObjects="1">
      <p:cViewPr varScale="1">
        <p:scale>
          <a:sx n="85" d="100"/>
          <a:sy n="85" d="100"/>
        </p:scale>
        <p:origin x="7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06262-8A32-AB4A-B333-3B24B204EDFD}" type="datetimeFigureOut">
              <a:rPr lang="es-ES_tradnl" smtClean="0"/>
              <a:t>31/10/2016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2B01C-ACF2-9046-9098-E556BED0CC45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5032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2B01C-ACF2-9046-9098-E556BED0CC45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3629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2B01C-ACF2-9046-9098-E556BED0CC45}" type="slidenum">
              <a:rPr lang="es-ES_tradnl" smtClean="0"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86821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logiahoy.com/bosque-seco" TargetMode="External"/><Relationship Id="rId2" Type="http://schemas.openxmlformats.org/officeDocument/2006/relationships/hyperlink" Target="http://www.humboldt.org.co/es/investigacion/proyectos/en-desarrollo/item/158-bosques-secos-tropicales-en-colomb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nglrecolombianos.blogspot.com.co/2008/06/manglares-colombianos.html" TargetMode="External"/><Relationship Id="rId5" Type="http://schemas.openxmlformats.org/officeDocument/2006/relationships/hyperlink" Target="http://www.todacolombia.com/etnias-de-colombia/grupos-indigenas/kogui.html" TargetMode="External"/><Relationship Id="rId4" Type="http://schemas.openxmlformats.org/officeDocument/2006/relationships/hyperlink" Target="http://www.opepa.org/index.php?Itemid=31&amp;id=202&amp;option=com_content&amp;task=vie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La diversidad en Colombia</a:t>
            </a:r>
            <a:endParaRPr lang="es-ES_tradn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_tradnl" dirty="0" smtClean="0"/>
              <a:t>Por: Juan Felipe Guti</a:t>
            </a:r>
            <a:r>
              <a:rPr lang="es-ES" dirty="0" err="1" smtClean="0"/>
              <a:t>érrez</a:t>
            </a:r>
            <a:r>
              <a:rPr lang="es-ES" dirty="0" smtClean="0"/>
              <a:t>, Juan Antonio Correa, </a:t>
            </a:r>
            <a:r>
              <a:rPr lang="es-ES" dirty="0" err="1" smtClean="0"/>
              <a:t>Maria</a:t>
            </a:r>
            <a:r>
              <a:rPr lang="es-ES" dirty="0" smtClean="0"/>
              <a:t> Paula Echeverri, </a:t>
            </a:r>
            <a:r>
              <a:rPr lang="es-ES" dirty="0" err="1" smtClean="0"/>
              <a:t>Daniella</a:t>
            </a:r>
            <a:r>
              <a:rPr lang="es-ES" dirty="0" smtClean="0"/>
              <a:t> </a:t>
            </a:r>
            <a:r>
              <a:rPr lang="es-ES" dirty="0" err="1" smtClean="0"/>
              <a:t>rios</a:t>
            </a:r>
            <a:r>
              <a:rPr lang="es-ES" dirty="0" smtClean="0"/>
              <a:t> y Santiago Montoya.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5785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Indigenas Kogui: </a:t>
            </a:r>
            <a:r>
              <a:rPr lang="es-ES_tradnl" dirty="0"/>
              <a:t/>
            </a:r>
            <a:br>
              <a:rPr lang="es-ES_tradnl" dirty="0"/>
            </a:b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51678" y="1737360"/>
            <a:ext cx="9849585" cy="3640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1800" dirty="0" smtClean="0"/>
              <a:t>Este </a:t>
            </a:r>
            <a:r>
              <a:rPr lang="es-CO" sz="1800" dirty="0"/>
              <a:t>grupo indígena se encuentra en la sierra nevada de santa marta y son un grupo muy especial ya que se han mantenido muy cercanos a su cultura y a sus costumbres. Los koguis creen que fueron creados por un ser </a:t>
            </a:r>
            <a:r>
              <a:rPr lang="es-CO" sz="1800" dirty="0" smtClean="0"/>
              <a:t>supernatural</a:t>
            </a:r>
            <a:r>
              <a:rPr lang="es-CO" sz="1800" dirty="0"/>
              <a:t> </a:t>
            </a:r>
            <a:r>
              <a:rPr lang="es-CO" sz="1800" dirty="0" smtClean="0"/>
              <a:t>y superior a ellos y algunos dicen que vienen de la madre naturaleza. Los </a:t>
            </a:r>
            <a:r>
              <a:rPr lang="es-CO" sz="1800" dirty="0" err="1" smtClean="0"/>
              <a:t>kogui</a:t>
            </a:r>
            <a:r>
              <a:rPr lang="es-CO" sz="1800" dirty="0" smtClean="0"/>
              <a:t> valoran mucho a El </a:t>
            </a:r>
            <a:r>
              <a:rPr lang="es-CO" sz="1800" dirty="0"/>
              <a:t>Mamo </a:t>
            </a:r>
            <a:r>
              <a:rPr lang="es-CO" sz="1800" dirty="0" smtClean="0"/>
              <a:t>ya que es el personaje principal que los representa y esta en el medio del hombre y de las fuerzas celestiales o divinas para traer equilibrio al pueblo. También es importante notar que para ellos el resto de la población somos hermanos menores y somos también la causa de la aproximación del fin del mundo. </a:t>
            </a:r>
            <a:r>
              <a:rPr lang="es-ES" sz="1800" dirty="0"/>
              <a:t>Cada familia obtiene dos parcelas, la agricultura es su principal actividad económica.  Per también tienen gran diversas de cultivos de papa, yuca , malanga , batata ,  maíz , frijol , plátano  y caña de azúcar, también crían animales domésticos , pescan y </a:t>
            </a:r>
            <a:r>
              <a:rPr lang="es-ES" sz="1800" dirty="0" err="1"/>
              <a:t>cazanpor</a:t>
            </a:r>
            <a:r>
              <a:rPr lang="es-ES" sz="1800" dirty="0"/>
              <a:t> la zona montañosa y sus pisos térmicos. </a:t>
            </a:r>
          </a:p>
          <a:p>
            <a:pPr marL="0" indent="0">
              <a:buNone/>
            </a:pPr>
            <a:endParaRPr lang="es-CO" sz="1800" dirty="0" smtClean="0"/>
          </a:p>
        </p:txBody>
      </p:sp>
    </p:spTree>
    <p:extLst>
      <p:ext uri="{BB962C8B-B14F-4D97-AF65-F5344CB8AC3E}">
        <p14:creationId xmlns:p14="http://schemas.microsoft.com/office/powerpoint/2010/main" val="76490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Cultura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957665" y="1167640"/>
            <a:ext cx="3694403" cy="3205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1400" dirty="0"/>
              <a:t> </a:t>
            </a:r>
            <a:endParaRPr lang="es-ES_tradnl" sz="1400" dirty="0"/>
          </a:p>
          <a:p>
            <a:pPr marL="0" indent="0">
              <a:buNone/>
            </a:pPr>
            <a:r>
              <a:rPr lang="es-CO" sz="1400" dirty="0"/>
              <a:t> Por otro lado se conforman socialmente en la unidad familiar: esposo, esposa, hijos, hijos solteros e hijas comprometidas. Los hijos pertenecen al linaje paterno </a:t>
            </a:r>
            <a:r>
              <a:rPr lang="es-CO" sz="1400" dirty="0" err="1"/>
              <a:t>tuxe</a:t>
            </a:r>
            <a:r>
              <a:rPr lang="es-CO" sz="1400" dirty="0"/>
              <a:t>, y las hijas al linaje materno </a:t>
            </a:r>
            <a:r>
              <a:rPr lang="es-CO" sz="1400" dirty="0" err="1"/>
              <a:t>dixe</a:t>
            </a:r>
            <a:r>
              <a:rPr lang="es-CO" sz="1400" dirty="0"/>
              <a:t>. Se suelen vestir de blanco ya que es color que para ellos les ayuda a protegerse de la naturaleza que los rodea y además las prendas de los hombres como las ruanas y las túnicas son muy largas. También llevan mochila y sombrero. Las mujeres les llega por encima del tobillo, Y no se les permite llevar los hombros descubiertos a las mujeres adolecentes, mientras que a las mujeres se les permite solo un hombro y usar collares.  A ambos géneros se les deja crecer el pelo y nunca se les corta, además llevan un amuleto en el tobillo que los protege de enfermedades hecho de algodón  y tres semillas negras. </a:t>
            </a:r>
          </a:p>
          <a:p>
            <a:pPr marL="0" indent="0">
              <a:buNone/>
            </a:pPr>
            <a:endParaRPr lang="es-ES_tradnl" sz="1400" dirty="0"/>
          </a:p>
          <a:p>
            <a:endParaRPr lang="es-ES_tradnl" sz="1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1459992"/>
            <a:ext cx="6483919" cy="431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21049" y="80425"/>
            <a:ext cx="10178322" cy="1492132"/>
          </a:xfrm>
        </p:spPr>
        <p:txBody>
          <a:bodyPr/>
          <a:lstStyle/>
          <a:p>
            <a:r>
              <a:rPr lang="es-ES_tradnl" dirty="0" err="1" smtClean="0"/>
              <a:t>ActividES</a:t>
            </a:r>
            <a:r>
              <a:rPr lang="es-ES_tradnl" dirty="0" smtClean="0"/>
              <a:t> ECONOMICAS- Manglares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51678" y="1503681"/>
            <a:ext cx="10178322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/>
              <a:t>A lo largo de la costa colombiana los </a:t>
            </a:r>
            <a:r>
              <a:rPr lang="es-CO" dirty="0" err="1" smtClean="0"/>
              <a:t>mangl</a:t>
            </a:r>
            <a:r>
              <a:rPr lang="en-US" dirty="0" err="1" smtClean="0"/>
              <a:t>ares</a:t>
            </a:r>
            <a:r>
              <a:rPr lang="en-US" dirty="0" smtClean="0"/>
              <a:t> </a:t>
            </a:r>
            <a:r>
              <a:rPr lang="en-US" dirty="0" err="1" smtClean="0"/>
              <a:t>han</a:t>
            </a:r>
            <a:r>
              <a:rPr lang="en-US" dirty="0"/>
              <a:t> </a:t>
            </a:r>
            <a:r>
              <a:rPr lang="en-US" dirty="0" err="1" smtClean="0"/>
              <a:t>sido</a:t>
            </a:r>
            <a:r>
              <a:rPr lang="es-CO" dirty="0" smtClean="0"/>
              <a:t> fundamentales para la economía</a:t>
            </a:r>
            <a:r>
              <a:rPr lang="en-US" dirty="0" smtClean="0"/>
              <a:t>. </a:t>
            </a:r>
            <a:r>
              <a:rPr lang="en-US" dirty="0" err="1" smtClean="0"/>
              <a:t>Utilizan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madera</a:t>
            </a:r>
            <a:r>
              <a:rPr lang="en-US" dirty="0" smtClean="0"/>
              <a:t>, se </a:t>
            </a:r>
            <a:r>
              <a:rPr lang="en-US" dirty="0" err="1" smtClean="0"/>
              <a:t>fabrica</a:t>
            </a:r>
            <a:r>
              <a:rPr lang="en-US" dirty="0" smtClean="0"/>
              <a:t> </a:t>
            </a:r>
            <a:r>
              <a:rPr lang="es-CO" dirty="0" err="1" smtClean="0"/>
              <a:t>alcohól</a:t>
            </a:r>
            <a:r>
              <a:rPr lang="en-US" dirty="0" smtClean="0"/>
              <a:t> y </a:t>
            </a:r>
            <a:r>
              <a:rPr lang="en-US" dirty="0" err="1" smtClean="0"/>
              <a:t>papél</a:t>
            </a:r>
            <a:r>
              <a:rPr lang="en-US" dirty="0" smtClean="0"/>
              <a:t>, </a:t>
            </a:r>
            <a:r>
              <a:rPr lang="en-US" dirty="0" err="1" smtClean="0"/>
              <a:t>colorantes</a:t>
            </a:r>
            <a:r>
              <a:rPr lang="en-US" dirty="0" smtClean="0"/>
              <a:t>, </a:t>
            </a:r>
            <a:r>
              <a:rPr lang="en-US" dirty="0" err="1" smtClean="0"/>
              <a:t>fibras</a:t>
            </a:r>
            <a:r>
              <a:rPr lang="en-US" dirty="0" smtClean="0"/>
              <a:t> </a:t>
            </a:r>
            <a:r>
              <a:rPr lang="en-US" dirty="0" err="1" smtClean="0"/>
              <a:t>sintéticas</a:t>
            </a:r>
            <a:r>
              <a:rPr lang="en-US" dirty="0" smtClean="0"/>
              <a:t>, </a:t>
            </a:r>
            <a:r>
              <a:rPr lang="en-US" dirty="0" err="1" smtClean="0"/>
              <a:t>incienso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 smtClean="0"/>
              <a:t>pegamentos</a:t>
            </a:r>
            <a:r>
              <a:rPr lang="en-US" dirty="0" smtClean="0"/>
              <a:t>.  La </a:t>
            </a:r>
            <a:r>
              <a:rPr lang="en-US" dirty="0" err="1" smtClean="0"/>
              <a:t>pesca</a:t>
            </a:r>
            <a:r>
              <a:rPr lang="en-US" dirty="0" smtClean="0"/>
              <a:t> artisanal </a:t>
            </a:r>
            <a:r>
              <a:rPr lang="en-US" dirty="0" err="1" smtClean="0"/>
              <a:t>depende</a:t>
            </a:r>
            <a:r>
              <a:rPr lang="en-US" dirty="0" smtClean="0"/>
              <a:t> del </a:t>
            </a:r>
            <a:r>
              <a:rPr lang="en-US" dirty="0" err="1" smtClean="0"/>
              <a:t>ecosistema</a:t>
            </a:r>
            <a:r>
              <a:rPr lang="en-US" dirty="0" smtClean="0"/>
              <a:t> de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manglar</a:t>
            </a:r>
            <a:r>
              <a:rPr lang="en-US" dirty="0" smtClean="0"/>
              <a:t> y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radical para las </a:t>
            </a:r>
            <a:r>
              <a:rPr lang="en-US" dirty="0" err="1" smtClean="0"/>
              <a:t>relaciones</a:t>
            </a:r>
            <a:r>
              <a:rPr lang="en-US" dirty="0" smtClean="0"/>
              <a:t> </a:t>
            </a:r>
            <a:r>
              <a:rPr lang="en-US" dirty="0" err="1" smtClean="0"/>
              <a:t>economicas</a:t>
            </a:r>
            <a:r>
              <a:rPr lang="en-US" dirty="0" smtClean="0"/>
              <a:t> de las </a:t>
            </a:r>
            <a:r>
              <a:rPr lang="en-US" dirty="0" err="1" smtClean="0"/>
              <a:t>familias</a:t>
            </a:r>
            <a:r>
              <a:rPr lang="en-US" dirty="0" smtClean="0"/>
              <a:t> que </a:t>
            </a:r>
            <a:r>
              <a:rPr lang="en-US" dirty="0" err="1" smtClean="0"/>
              <a:t>habitan</a:t>
            </a:r>
            <a:r>
              <a:rPr lang="en-US" dirty="0" smtClean="0"/>
              <a:t> </a:t>
            </a:r>
            <a:r>
              <a:rPr lang="en-US" dirty="0" err="1" smtClean="0"/>
              <a:t>estos</a:t>
            </a:r>
            <a:r>
              <a:rPr lang="en-US" dirty="0"/>
              <a:t> </a:t>
            </a:r>
            <a:r>
              <a:rPr lang="en-US" dirty="0" err="1" smtClean="0"/>
              <a:t>lugares</a:t>
            </a:r>
            <a:r>
              <a:rPr lang="en-US" dirty="0" smtClean="0"/>
              <a:t> </a:t>
            </a:r>
            <a:r>
              <a:rPr lang="en-US" dirty="0" err="1" smtClean="0"/>
              <a:t>trópicos</a:t>
            </a:r>
            <a:r>
              <a:rPr lang="en-US" dirty="0" smtClean="0"/>
              <a:t>.  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457" y="3485922"/>
            <a:ext cx="4991172" cy="249558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049" y="3300476"/>
            <a:ext cx="4525008" cy="286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9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7200" dirty="0" smtClean="0"/>
              <a:t>Los Andoque </a:t>
            </a:r>
            <a:endParaRPr lang="en-US" sz="72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39033" y="1758059"/>
            <a:ext cx="3781204" cy="29486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2800" i="1" dirty="0" smtClean="0"/>
              <a:t>“ La gente del hacha” </a:t>
            </a:r>
          </a:p>
          <a:p>
            <a:pPr marL="0" indent="0">
              <a:buNone/>
            </a:pPr>
            <a:r>
              <a:rPr lang="es-CO" i="1" dirty="0" smtClean="0"/>
              <a:t>Este grupo indígena vive en la zona de Araracuara en la Amazonía y tiene 597 personas registradas. Estos reflejan el uso de plantas y piedras que son de conexión espiritual y fundamentales en su vida social y cultural. El </a:t>
            </a:r>
            <a:r>
              <a:rPr lang="es-CO" i="1" dirty="0" err="1" smtClean="0"/>
              <a:t>Yuruparí</a:t>
            </a:r>
            <a:r>
              <a:rPr lang="es-CO" i="1" dirty="0" smtClean="0"/>
              <a:t> es el ritual más importante y también más antiguo que estos tienen ya que exige elementos de su cosmovisión transcendental. </a:t>
            </a:r>
            <a:endParaRPr lang="en-US" i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882" y="1724982"/>
            <a:ext cx="6284473" cy="426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97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51678" y="1339532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es-CO" dirty="0" smtClean="0"/>
              <a:t>Las </a:t>
            </a:r>
            <a:r>
              <a:rPr lang="es-CO" dirty="0" err="1" smtClean="0"/>
              <a:t>malokas</a:t>
            </a:r>
            <a:r>
              <a:rPr lang="es-CO" dirty="0" smtClean="0"/>
              <a:t> son casas en donde viven las personas más importantes o de mayor rango social, y hay tres de estas en su territorio.  Alrededor de ellas se ubican las viviendas que son nombradas como especies de animales que pertenecen a la zona : </a:t>
            </a:r>
            <a:r>
              <a:rPr lang="es-ES" dirty="0" smtClean="0"/>
              <a:t>Gavilán</a:t>
            </a:r>
            <a:r>
              <a:rPr lang="es-ES" dirty="0"/>
              <a:t>, Venado, Sol, Hormiga Arriera y </a:t>
            </a:r>
            <a:r>
              <a:rPr lang="es-ES" dirty="0" smtClean="0"/>
              <a:t>Cucarrón. </a:t>
            </a:r>
          </a:p>
          <a:p>
            <a:pPr marL="0" indent="0">
              <a:buNone/>
            </a:pPr>
            <a:r>
              <a:rPr lang="es-ES" dirty="0" smtClean="0"/>
              <a:t>Su organización política esta sustentada en el consejo, y sus miembros son escogidos por un año. Por otra parte la economía se basa en la yuca, el plátano y la piña. 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934" y="3680791"/>
            <a:ext cx="6205486" cy="317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630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Bibliograf</a:t>
            </a:r>
            <a:r>
              <a:rPr lang="es-ES" dirty="0" err="1" smtClean="0"/>
              <a:t>ía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>
                <a:hlinkClick r:id="rId2"/>
              </a:rPr>
              <a:t>http://</a:t>
            </a:r>
            <a:r>
              <a:rPr lang="es-ES_tradnl" dirty="0" smtClean="0">
                <a:hlinkClick r:id="rId2"/>
              </a:rPr>
              <a:t>www.humboldt.org.co/es/investigacion/proyectos/en-desarrollo/item/158-bosques-secos-tropicales-en-colombia</a:t>
            </a:r>
            <a:endParaRPr lang="es-ES_tradnl" dirty="0" smtClean="0"/>
          </a:p>
          <a:p>
            <a:r>
              <a:rPr lang="es-ES_tradnl" dirty="0">
                <a:hlinkClick r:id="rId3"/>
              </a:rPr>
              <a:t>http://</a:t>
            </a:r>
            <a:r>
              <a:rPr lang="es-ES_tradnl" dirty="0" smtClean="0">
                <a:hlinkClick r:id="rId3"/>
              </a:rPr>
              <a:t>www.ecologiahoy.com/bosque-seco</a:t>
            </a:r>
            <a:endParaRPr lang="es-ES_tradnl" dirty="0" smtClean="0"/>
          </a:p>
          <a:p>
            <a:r>
              <a:rPr lang="es-ES_tradnl" dirty="0">
                <a:hlinkClick r:id="rId4"/>
              </a:rPr>
              <a:t>http://</a:t>
            </a:r>
            <a:r>
              <a:rPr lang="es-ES_tradnl" dirty="0" smtClean="0">
                <a:hlinkClick r:id="rId4"/>
              </a:rPr>
              <a:t>www.opepa.org/index.php?Itemid=31&amp;id=202&amp;option=com_content&amp;task=view</a:t>
            </a:r>
            <a:endParaRPr lang="es-ES_tradnl" dirty="0" smtClean="0"/>
          </a:p>
          <a:p>
            <a:r>
              <a:rPr lang="es-ES_tradnl" dirty="0">
                <a:hlinkClick r:id="rId5"/>
              </a:rPr>
              <a:t>http://</a:t>
            </a:r>
            <a:r>
              <a:rPr lang="es-ES_tradnl" dirty="0" smtClean="0">
                <a:hlinkClick r:id="rId5"/>
              </a:rPr>
              <a:t>www.todacolombia.com/etnias-de-colombia/grupos-indigenas/kogui.html</a:t>
            </a:r>
            <a:endParaRPr lang="es-ES_tradnl" dirty="0" smtClean="0"/>
          </a:p>
          <a:p>
            <a:r>
              <a:rPr lang="es-ES_tradnl" u="sng" dirty="0">
                <a:hlinkClick r:id="rId6"/>
              </a:rPr>
              <a:t>http://manglrecolombianos.blogspot.com.co/2008/06/manglares-colombianos.html</a:t>
            </a:r>
            <a:endParaRPr lang="es-ES_tradnl" dirty="0"/>
          </a:p>
          <a:p>
            <a:endParaRPr lang="es-ES_tradnl" dirty="0" smtClean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0664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5688" y="332281"/>
            <a:ext cx="11124037" cy="982952"/>
          </a:xfrm>
        </p:spPr>
        <p:txBody>
          <a:bodyPr>
            <a:noAutofit/>
          </a:bodyPr>
          <a:lstStyle/>
          <a:p>
            <a:r>
              <a:rPr lang="es-ES_tradnl" sz="8800" dirty="0" smtClean="0">
                <a:solidFill>
                  <a:srgbClr val="FF0000"/>
                </a:solidFill>
              </a:rPr>
              <a:t>Bosques </a:t>
            </a:r>
            <a:r>
              <a:rPr lang="es-ES_tradnl" sz="8800" smtClean="0">
                <a:solidFill>
                  <a:srgbClr val="FF0000"/>
                </a:solidFill>
              </a:rPr>
              <a:t>Y Manglares </a:t>
            </a:r>
            <a:endParaRPr lang="es-ES_tradnl" sz="8800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849" y="1653436"/>
            <a:ext cx="2764599" cy="3578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451" y="1592155"/>
            <a:ext cx="4744929" cy="35586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6349" y="3709707"/>
            <a:ext cx="3764567" cy="261428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73948">
            <a:off x="8578942" y="2884418"/>
            <a:ext cx="3320783" cy="334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1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Bosque secos en </a:t>
            </a:r>
            <a:r>
              <a:rPr lang="es-ES_tradnl" dirty="0" err="1" smtClean="0"/>
              <a:t>colombia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_tradnl" dirty="0" smtClean="0"/>
              <a:t>En Colombia los bosque secos son encontrados en las </a:t>
            </a:r>
            <a:r>
              <a:rPr lang="es-ES_tradnl" dirty="0"/>
              <a:t>tierras bajas, de 0 a 1.000 </a:t>
            </a:r>
            <a:r>
              <a:rPr lang="es-ES_tradnl" dirty="0" err="1"/>
              <a:t>m.s.n.m</a:t>
            </a:r>
            <a:r>
              <a:rPr lang="es-ES_tradnl" dirty="0"/>
              <a:t> y zonas cálidas de </a:t>
            </a:r>
            <a:r>
              <a:rPr lang="es-ES_tradnl" dirty="0" smtClean="0"/>
              <a:t>Colombia. Generalmente </a:t>
            </a:r>
            <a:r>
              <a:rPr lang="es-ES_tradnl" dirty="0"/>
              <a:t>La temperatura media anual es superior a los </a:t>
            </a:r>
            <a:r>
              <a:rPr lang="es-ES_tradnl" dirty="0" smtClean="0"/>
              <a:t>25 </a:t>
            </a:r>
            <a:r>
              <a:rPr lang="es-ES_tradnl" dirty="0"/>
              <a:t>C, alcanzando temperaturas máximas de </a:t>
            </a:r>
            <a:r>
              <a:rPr lang="es-ES_tradnl" dirty="0" smtClean="0"/>
              <a:t>38 C . </a:t>
            </a:r>
            <a:r>
              <a:rPr lang="es-ES_tradnl" dirty="0"/>
              <a:t>En estos bosques las épocas secas </a:t>
            </a:r>
            <a:r>
              <a:rPr lang="es-ES_tradnl" dirty="0" smtClean="0"/>
              <a:t>llegan a durar </a:t>
            </a:r>
            <a:r>
              <a:rPr lang="es-ES_tradnl" dirty="0"/>
              <a:t>varios meses del </a:t>
            </a:r>
            <a:r>
              <a:rPr lang="es-ES_tradnl" dirty="0" smtClean="0"/>
              <a:t>año,  y es donde el </a:t>
            </a:r>
            <a:r>
              <a:rPr lang="es-ES_tradnl" dirty="0"/>
              <a:t>sol arde constantemente y hay una gran escasez de agua. </a:t>
            </a:r>
            <a:r>
              <a:rPr lang="es-ES_tradnl" dirty="0" smtClean="0"/>
              <a:t>En cuanto a las lluvias, hay pocas temporadas cortas de </a:t>
            </a:r>
            <a:r>
              <a:rPr lang="es-ES_tradnl" dirty="0"/>
              <a:t>tiempo</a:t>
            </a:r>
            <a:r>
              <a:rPr lang="es-ES_tradnl" dirty="0" smtClean="0"/>
              <a:t> donde algunos </a:t>
            </a:r>
            <a:r>
              <a:rPr lang="es-ES_tradnl" dirty="0"/>
              <a:t>bosques se inundan por las crecientes de los ríos. </a:t>
            </a:r>
            <a:r>
              <a:rPr lang="es-ES_tradnl" dirty="0" smtClean="0"/>
              <a:t>En estos bosques </a:t>
            </a:r>
            <a:r>
              <a:rPr lang="es-ES_tradnl" dirty="0"/>
              <a:t>predominan los cactus, las </a:t>
            </a:r>
            <a:r>
              <a:rPr lang="es-ES_tradnl" dirty="0" err="1"/>
              <a:t>bromelias</a:t>
            </a:r>
            <a:r>
              <a:rPr lang="es-ES_tradnl" dirty="0"/>
              <a:t> espinosas y las plantas de tallos y hojas </a:t>
            </a:r>
            <a:r>
              <a:rPr lang="es-ES_tradnl" dirty="0" smtClean="0"/>
              <a:t>suculentas.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dirty="0"/>
              <a:t/>
            </a:r>
            <a:br>
              <a:rPr lang="es-ES_tradnl" dirty="0"/>
            </a:b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667" y="4972833"/>
            <a:ext cx="2839387" cy="188516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57" y="5271196"/>
            <a:ext cx="3785616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4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Bosques </a:t>
            </a:r>
            <a:r>
              <a:rPr lang="es-ES_tradnl" dirty="0" err="1" smtClean="0"/>
              <a:t>humedos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_tradnl" dirty="0"/>
              <a:t>Este ecosistema es famoso </a:t>
            </a:r>
            <a:r>
              <a:rPr lang="es-ES_tradnl" dirty="0" smtClean="0"/>
              <a:t>ya que posee las </a:t>
            </a:r>
            <a:r>
              <a:rPr lang="es-ES_tradnl" dirty="0"/>
              <a:t>mayores diversidades de plantas y animales en el mundo. La vegetación se encuentra muy desarrollada y puede ser dividida en muchos </a:t>
            </a:r>
            <a:r>
              <a:rPr lang="es-ES_tradnl" dirty="0" smtClean="0"/>
              <a:t>“</a:t>
            </a:r>
            <a:r>
              <a:rPr lang="es-ES_tradnl" dirty="0"/>
              <a:t>pisos”, dependiendo de su altura (</a:t>
            </a:r>
            <a:r>
              <a:rPr lang="es-ES_tradnl" dirty="0" smtClean="0"/>
              <a:t>suelo(0 metros), sotobosque(</a:t>
            </a:r>
            <a:r>
              <a:rPr lang="es-ES_tradnl" dirty="0"/>
              <a:t>4 metros de </a:t>
            </a:r>
            <a:r>
              <a:rPr lang="es-ES_tradnl" dirty="0" smtClean="0"/>
              <a:t>altura), dosel(</a:t>
            </a:r>
            <a:r>
              <a:rPr lang="es-ES_tradnl" dirty="0"/>
              <a:t>capa principal de la </a:t>
            </a:r>
            <a:r>
              <a:rPr lang="es-ES_tradnl" dirty="0" smtClean="0"/>
              <a:t>selva </a:t>
            </a:r>
            <a:r>
              <a:rPr lang="es-ES_tradnl" dirty="0"/>
              <a:t>30 y 50 </a:t>
            </a:r>
            <a:r>
              <a:rPr lang="es-ES_tradnl" dirty="0" smtClean="0"/>
              <a:t>metros), </a:t>
            </a:r>
            <a:r>
              <a:rPr lang="es-ES_tradnl" dirty="0"/>
              <a:t>árboles </a:t>
            </a:r>
            <a:r>
              <a:rPr lang="es-ES_tradnl" dirty="0" smtClean="0"/>
              <a:t>emergentes (</a:t>
            </a:r>
            <a:r>
              <a:rPr lang="es-ES_tradnl" dirty="0"/>
              <a:t>65 </a:t>
            </a:r>
            <a:r>
              <a:rPr lang="es-ES_tradnl" dirty="0" smtClean="0"/>
              <a:t>metros)).</a:t>
            </a:r>
          </a:p>
          <a:p>
            <a:pPr marL="0" indent="0">
              <a:buNone/>
            </a:pPr>
            <a:r>
              <a:rPr lang="es-ES_tradnl" dirty="0" smtClean="0"/>
              <a:t>Los bosques se extienden </a:t>
            </a:r>
            <a:r>
              <a:rPr lang="es-ES_tradnl" dirty="0"/>
              <a:t>por las llanuras de la Amazonía y por la región </a:t>
            </a:r>
            <a:r>
              <a:rPr lang="es-ES_tradnl" dirty="0" smtClean="0"/>
              <a:t>Pacífica,  antiguamente</a:t>
            </a:r>
            <a:r>
              <a:rPr lang="es-ES_tradnl" dirty="0"/>
              <a:t>, los bosques húmedos tropicales también eran extensos en las laderas bajas de las cordilleras andinas y de la Sierra Nevada de Santa Marta, por debajo de 1000 m.s.n.m. y a lo largo del río Magdalena y otros ríos de la región Caribe. Sin embargo, gran parte de estos bosques ha sido eliminada por los seres humanos y ahora sólo se encuentran como pequeños fragmentos dispersos en zonas de potreros.</a:t>
            </a:r>
            <a:br>
              <a:rPr lang="es-ES_tradnl" dirty="0"/>
            </a:b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2177" y="5384304"/>
            <a:ext cx="2305884" cy="17271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6499" y="29293"/>
            <a:ext cx="1691012" cy="219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1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Folora</a:t>
            </a:r>
            <a:endParaRPr lang="es-ES_tradn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55700" y="841972"/>
            <a:ext cx="4800600" cy="632529"/>
          </a:xfrm>
        </p:spPr>
        <p:txBody>
          <a:bodyPr/>
          <a:lstStyle/>
          <a:p>
            <a:r>
              <a:rPr lang="es-ES_tradnl" dirty="0" smtClean="0"/>
              <a:t>Bosques secos</a:t>
            </a:r>
            <a:endParaRPr lang="es-ES_tradnl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191514" y="1674569"/>
            <a:ext cx="4800600" cy="39488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1800" dirty="0"/>
              <a:t>En los bosques secos, las plantas y los animales han evolucionado para resistir largas temporadas de sequía. En estos ecosistemas son frecuentes los matorrales espinosos y los árboles achaparrados; las ceibas y otras especies </a:t>
            </a:r>
            <a:r>
              <a:rPr lang="es-ES_tradnl" sz="1800" dirty="0" smtClean="0"/>
              <a:t>con espinas</a:t>
            </a:r>
            <a:r>
              <a:rPr lang="es-ES_tradnl" sz="1800" dirty="0"/>
              <a:t>, para defenderse de los herbívoros y para atrapar la escasa humedad que hay en el aire. Los cactus y </a:t>
            </a:r>
            <a:r>
              <a:rPr lang="es-ES_tradnl" sz="1800" dirty="0" err="1"/>
              <a:t>ágaves</a:t>
            </a:r>
            <a:r>
              <a:rPr lang="es-ES_tradnl" sz="1800" dirty="0"/>
              <a:t> almacenan grandes cantidades de agua en sus gruesas raíces.</a:t>
            </a:r>
          </a:p>
          <a:p>
            <a:pPr marL="0" indent="0">
              <a:buNone/>
            </a:pPr>
            <a:endParaRPr lang="es-ES_tradn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24828" y="841972"/>
            <a:ext cx="4800600" cy="632529"/>
          </a:xfrm>
        </p:spPr>
        <p:txBody>
          <a:bodyPr/>
          <a:lstStyle/>
          <a:p>
            <a:r>
              <a:rPr lang="es-ES_tradnl" dirty="0" smtClean="0"/>
              <a:t>Bosques humedad</a:t>
            </a:r>
            <a:endParaRPr lang="es-ES_tradnl" dirty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43548" y="1674569"/>
            <a:ext cx="4800600" cy="3748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1800" dirty="0"/>
              <a:t>La perpetua humedad y el calor favorecen un rápido </a:t>
            </a:r>
            <a:r>
              <a:rPr lang="es-ES_tradnl" sz="1800" dirty="0" smtClean="0"/>
              <a:t>crecimiento de hongos</a:t>
            </a:r>
            <a:r>
              <a:rPr lang="es-ES_tradnl" sz="1800" dirty="0"/>
              <a:t>, microorganismos e insectos </a:t>
            </a:r>
            <a:r>
              <a:rPr lang="es-ES_tradnl" sz="1800" dirty="0" smtClean="0"/>
              <a:t> que descomponen </a:t>
            </a:r>
            <a:r>
              <a:rPr lang="es-ES_tradnl" sz="1800" dirty="0"/>
              <a:t>con rapidez los materiales muertos y los vuelven a integrar a la cadena de nutrientes </a:t>
            </a:r>
            <a:r>
              <a:rPr lang="es-ES_tradnl" sz="1800" dirty="0" smtClean="0"/>
              <a:t>de las </a:t>
            </a:r>
            <a:r>
              <a:rPr lang="es-ES_tradnl" sz="1800" dirty="0"/>
              <a:t>plantas. También hay hongos, conocidos como micorrizas, que viven asociados a las raíces de muchos árboles aumentando su superficie de absorción; estas micorrizas han sido de gran ayuda para permitir </a:t>
            </a:r>
            <a:r>
              <a:rPr lang="es-ES_tradnl" sz="1800" dirty="0" smtClean="0"/>
              <a:t>grandes </a:t>
            </a:r>
            <a:r>
              <a:rPr lang="es-ES_tradnl" sz="1800" dirty="0"/>
              <a:t>extensiones </a:t>
            </a:r>
            <a:r>
              <a:rPr lang="es-ES_tradnl" sz="1800" dirty="0" smtClean="0"/>
              <a:t>del bosque.</a:t>
            </a:r>
            <a:endParaRPr lang="es-ES_tradnl" sz="18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30" y="4775701"/>
            <a:ext cx="2491739" cy="186639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960" y="4743300"/>
            <a:ext cx="2629805" cy="196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7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Fauna</a:t>
            </a:r>
            <a:endParaRPr lang="es-ES_tradn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57300" y="1241988"/>
            <a:ext cx="4800600" cy="632529"/>
          </a:xfrm>
        </p:spPr>
        <p:txBody>
          <a:bodyPr/>
          <a:lstStyle/>
          <a:p>
            <a:r>
              <a:rPr lang="es-ES_tradnl" dirty="0" smtClean="0"/>
              <a:t>Bosques secos</a:t>
            </a:r>
            <a:endParaRPr lang="es-ES_tradnl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257300" y="2093359"/>
            <a:ext cx="4800600" cy="2996398"/>
          </a:xfrm>
        </p:spPr>
        <p:txBody>
          <a:bodyPr/>
          <a:lstStyle/>
          <a:p>
            <a:pPr marL="0" indent="0">
              <a:buNone/>
            </a:pPr>
            <a:r>
              <a:rPr lang="es-ES_tradnl" dirty="0"/>
              <a:t>El bosque seco tropical es rico en </a:t>
            </a:r>
            <a:r>
              <a:rPr lang="es-ES_tradnl" dirty="0" smtClean="0"/>
              <a:t>diversidad </a:t>
            </a:r>
            <a:r>
              <a:rPr lang="es-ES_tradnl" dirty="0"/>
              <a:t>especies con adaptaciones especializadas, entre otras, se encuentra : titi </a:t>
            </a:r>
            <a:r>
              <a:rPr lang="es-ES_tradnl" dirty="0" err="1"/>
              <a:t>cabeciblanco</a:t>
            </a:r>
            <a:r>
              <a:rPr lang="es-ES_tradnl" dirty="0"/>
              <a:t>, puma, marimonda negra, águila negra, capuchinos, paujiles, guacamayas, tigrillo, serpientes y una gran variedad de aves pequeñas.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633864" y="1241988"/>
            <a:ext cx="4800600" cy="632529"/>
          </a:xfrm>
        </p:spPr>
        <p:txBody>
          <a:bodyPr/>
          <a:lstStyle/>
          <a:p>
            <a:r>
              <a:rPr lang="es-ES_tradnl" dirty="0" smtClean="0"/>
              <a:t>Bosques </a:t>
            </a:r>
            <a:r>
              <a:rPr lang="es-ES_tradnl" dirty="0" err="1" smtClean="0"/>
              <a:t>humedos</a:t>
            </a:r>
            <a:endParaRPr lang="es-ES_tradnl" dirty="0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624828" y="2093359"/>
            <a:ext cx="4800600" cy="299639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_tradnl" dirty="0" smtClean="0"/>
              <a:t>En  el </a:t>
            </a:r>
            <a:r>
              <a:rPr lang="es-ES_tradnl" dirty="0"/>
              <a:t>bosque húmedo tropical </a:t>
            </a:r>
            <a:r>
              <a:rPr lang="es-ES_tradnl" dirty="0" smtClean="0"/>
              <a:t>albergan especies </a:t>
            </a:r>
            <a:r>
              <a:rPr lang="es-ES_tradnl" dirty="0"/>
              <a:t>de animales, sobre todo especies de tamaño relativamente pequeño. Gran parte de las especies presentes pueden trepar o </a:t>
            </a:r>
            <a:r>
              <a:rPr lang="es-ES_tradnl" dirty="0" smtClean="0"/>
              <a:t>volar</a:t>
            </a:r>
            <a:r>
              <a:rPr lang="es-ES_tradnl" dirty="0"/>
              <a:t>.</a:t>
            </a:r>
            <a:br>
              <a:rPr lang="es-ES_tradnl" dirty="0"/>
            </a:br>
            <a:r>
              <a:rPr lang="es-ES_tradnl" dirty="0"/>
              <a:t/>
            </a:r>
            <a:br>
              <a:rPr lang="es-ES_tradnl" dirty="0"/>
            </a:br>
            <a:r>
              <a:rPr lang="es-ES_tradnl" dirty="0"/>
              <a:t>Muchos animales del bosque húmedo adoptan coloraciones de advertencia, que </a:t>
            </a:r>
            <a:r>
              <a:rPr lang="es-ES_tradnl" dirty="0" smtClean="0"/>
              <a:t>sirven de advertencia </a:t>
            </a:r>
            <a:r>
              <a:rPr lang="es-ES_tradnl" dirty="0"/>
              <a:t>a sus enemigos que son venenosos o de mal sabor. Otros </a:t>
            </a:r>
            <a:r>
              <a:rPr lang="es-ES_tradnl" dirty="0" smtClean="0"/>
              <a:t>animales, </a:t>
            </a:r>
            <a:r>
              <a:rPr lang="es-ES_tradnl" dirty="0"/>
              <a:t>suelen copiar los diseños de las especies venenosas, para que los depredadores no los molesten. Otros simplemente tienen coloraciones y diseños que se confunden con su entorno, permitiéndoles pasar </a:t>
            </a:r>
            <a:r>
              <a:rPr lang="es-ES_tradnl" dirty="0" smtClean="0"/>
              <a:t>desapercibidos.</a:t>
            </a:r>
          </a:p>
          <a:p>
            <a:pPr marL="0" indent="0">
              <a:buNone/>
            </a:pPr>
            <a:r>
              <a:rPr lang="es-ES_tradnl" dirty="0" smtClean="0"/>
              <a:t>Es el ecosistema de </a:t>
            </a:r>
            <a:r>
              <a:rPr lang="es-ES_tradnl" dirty="0"/>
              <a:t>la tierra de los insectos más grandes y vistosos, incluyendo varias especies de mariposas, escarabajos, cucarachas, mantis, etc.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260" y="4974250"/>
            <a:ext cx="3340100" cy="15494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040" y="4941286"/>
            <a:ext cx="2396814" cy="190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2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50202" y="419621"/>
            <a:ext cx="3092115" cy="1196671"/>
          </a:xfrm>
        </p:spPr>
        <p:txBody>
          <a:bodyPr>
            <a:normAutofit/>
          </a:bodyPr>
          <a:lstStyle/>
          <a:p>
            <a:r>
              <a:rPr lang="es-ES_tradnl" sz="3200" dirty="0" smtClean="0"/>
              <a:t>Grupos humanos </a:t>
            </a:r>
            <a:endParaRPr lang="es-ES_tradnl" sz="32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CO" dirty="0"/>
              <a:t>De acuerdo con el Censo Nacional del DANE de 2005, </a:t>
            </a:r>
            <a:r>
              <a:rPr lang="es-CO" dirty="0" smtClean="0"/>
              <a:t>aproximadamente 1’378.884 </a:t>
            </a:r>
            <a:r>
              <a:rPr lang="es-CO" dirty="0"/>
              <a:t>pertenecen a </a:t>
            </a:r>
            <a:r>
              <a:rPr lang="es-CO" dirty="0" smtClean="0"/>
              <a:t>diferentes comunidades indígenas, y esto es el 3.30% de la población del país ya que se pueden ver en 27 departamentos del mismo con casi el 30% del territorio </a:t>
            </a:r>
            <a:r>
              <a:rPr lang="es-CO" dirty="0" err="1" smtClean="0"/>
              <a:t>nacional.Estos</a:t>
            </a:r>
            <a:r>
              <a:rPr lang="es-CO" dirty="0" smtClean="0"/>
              <a:t> </a:t>
            </a:r>
            <a:r>
              <a:rPr lang="es-CO" dirty="0"/>
              <a:t>grupos indígenas se pueden encontrar Guainía, Amazonas, Guajira y Nariño. </a:t>
            </a:r>
            <a:endParaRPr lang="es-ES_tradnl" dirty="0"/>
          </a:p>
          <a:p>
            <a:pPr marL="0" indent="0">
              <a:buNone/>
            </a:pPr>
            <a:r>
              <a:rPr lang="es-CO" dirty="0"/>
              <a:t>Algunos ejemplos de grupos indígenas en zonas como Amazonía y en la guajira son:  </a:t>
            </a:r>
            <a:r>
              <a:rPr lang="es-CO" dirty="0" smtClean="0"/>
              <a:t>Andoque, Bora y Cocama; y </a:t>
            </a:r>
            <a:r>
              <a:rPr lang="es-CO" dirty="0"/>
              <a:t>en la guajira: Arhuaco, Kogui, Wayuu, Wiwa</a:t>
            </a:r>
            <a:endParaRPr lang="es-ES_tradnl" dirty="0"/>
          </a:p>
          <a:p>
            <a:pPr marL="0" indent="0">
              <a:buNone/>
            </a:pPr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664" y="1904355"/>
            <a:ext cx="3523819" cy="233644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283" y="4528863"/>
            <a:ext cx="3251200" cy="216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7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Los manglares (ubicación</a:t>
            </a:r>
            <a:r>
              <a:rPr lang="es-ES" dirty="0" smtClean="0"/>
              <a:t>)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_tradnl" dirty="0"/>
              <a:t>Desde el punto de vista macro ecológico, todas las formaciones </a:t>
            </a:r>
            <a:r>
              <a:rPr lang="es-ES_tradnl" dirty="0" err="1"/>
              <a:t>mangláricas</a:t>
            </a:r>
            <a:r>
              <a:rPr lang="es-ES_tradnl" dirty="0"/>
              <a:t>, desde Riohacha en el departamento de la Guajira, hasta Arboletes en el departamento de Antioquia, están limitadas y asociadas con enclaves áridos y semiáridos y sus respectivas vegetaciones que se caracterizan por poseer un alto grado de degradación, a excepción del sector del Parque Nacional </a:t>
            </a:r>
            <a:r>
              <a:rPr lang="es-ES_tradnl" dirty="0" err="1"/>
              <a:t>Tayrona</a:t>
            </a:r>
            <a:r>
              <a:rPr lang="es-ES_tradnl" dirty="0"/>
              <a:t>, el cual se puede considerar en buen estado de conservación. Finalmente encontramos los manglares del pacifico colombiano.</a:t>
            </a:r>
          </a:p>
          <a:p>
            <a:pPr marL="0" indent="0">
              <a:buNone/>
            </a:pP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510" y="4419600"/>
            <a:ext cx="3251200" cy="24384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" y="4826000"/>
            <a:ext cx="40005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0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67565" y="522744"/>
            <a:ext cx="8187071" cy="1556578"/>
          </a:xfrm>
        </p:spPr>
        <p:txBody>
          <a:bodyPr>
            <a:noAutofit/>
          </a:bodyPr>
          <a:lstStyle/>
          <a:p>
            <a:r>
              <a:rPr lang="es-ES_tradnl" sz="6000" dirty="0" err="1" smtClean="0"/>
              <a:t>Caracteristicas</a:t>
            </a:r>
            <a:endParaRPr lang="es-ES_tradnl" sz="60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830883" y="2354893"/>
            <a:ext cx="7891396" cy="3920647"/>
          </a:xfrm>
        </p:spPr>
        <p:txBody>
          <a:bodyPr>
            <a:normAutofit fontScale="32500" lnSpcReduction="20000"/>
          </a:bodyPr>
          <a:lstStyle/>
          <a:p>
            <a:r>
              <a:rPr lang="es-ES_tradnl" dirty="0"/>
              <a:t> </a:t>
            </a:r>
          </a:p>
          <a:p>
            <a:r>
              <a:rPr lang="es-ES_tradnl" sz="40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Los manglares son bosques pantanosos que viven donde se mezcla el agua dulce del río con la salada del mar. En estos lugares de encuentro relativamente tranquilos: estuarios, bahías, lagunas, canales y ensenadas viven estos árboles que muestran a quien quiera ver sus raíces aéreas. Los manglares son capaces de adaptarse a distintos grados de salinidad según el estado de las mareas. En marea alta por ejemplo, las raíces aéreas de estos árboles captan el oxígeno y lo transportan a las raíces que se encuentran bajo el agua - las encargadas de anclar cada árbol a la tierra inundada. A su vez, estas captan los nutrientes del agua del mar para que circulen por la planta y se conviertan en alimento al mezclarse con el oxígeno, expulsando por sus hojas lo que no sirve: la sal.</a:t>
            </a:r>
          </a:p>
          <a:p>
            <a:r>
              <a:rPr lang="es-ES_tradnl" sz="40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557" y="4881880"/>
            <a:ext cx="2953440" cy="197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signia">
  <a:themeElements>
    <a:clrScheme name="Amarillo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Badge">
      <a:majorFont>
        <a:latin typeface="Impact" panose="020B0806030902050204"/>
        <a:ea typeface=""/>
        <a:cs typeface=""/>
      </a:majorFont>
      <a:minorFont>
        <a:latin typeface="Gill Sans MT" panose="020B0502020104020203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Distintivo</Template>
  <TotalTime>3192</TotalTime>
  <Words>978</Words>
  <Application>Microsoft Office PowerPoint</Application>
  <PresentationFormat>Widescreen</PresentationFormat>
  <Paragraphs>48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Gill Sans MT</vt:lpstr>
      <vt:lpstr>Impact</vt:lpstr>
      <vt:lpstr>Insignia</vt:lpstr>
      <vt:lpstr>La diversidad en Colombia</vt:lpstr>
      <vt:lpstr>Bosques Y Manglares </vt:lpstr>
      <vt:lpstr>Bosque secos en colombia</vt:lpstr>
      <vt:lpstr>Bosques humedos</vt:lpstr>
      <vt:lpstr>Folora</vt:lpstr>
      <vt:lpstr>Fauna</vt:lpstr>
      <vt:lpstr>Grupos humanos </vt:lpstr>
      <vt:lpstr>Los manglares (ubicación)</vt:lpstr>
      <vt:lpstr>Caracteristicas</vt:lpstr>
      <vt:lpstr>Indigenas Kogui:  </vt:lpstr>
      <vt:lpstr>Cultura</vt:lpstr>
      <vt:lpstr>ActividES ECONOMICAS- Manglares</vt:lpstr>
      <vt:lpstr>Los Andoque </vt:lpstr>
      <vt:lpstr>PowerPoint Presentation</vt:lpstr>
      <vt:lpstr>Bibliografía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diversidad en Colombia</dc:title>
  <dc:creator>Usuario de Microsoft Office</dc:creator>
  <cp:lastModifiedBy>biviana ramirez</cp:lastModifiedBy>
  <cp:revision>31</cp:revision>
  <dcterms:created xsi:type="dcterms:W3CDTF">2016-09-23T18:49:11Z</dcterms:created>
  <dcterms:modified xsi:type="dcterms:W3CDTF">2016-10-31T16:56:11Z</dcterms:modified>
</cp:coreProperties>
</file>